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81" r:id="rId13"/>
    <p:sldId id="282" r:id="rId14"/>
    <p:sldId id="297" r:id="rId15"/>
    <p:sldId id="299" r:id="rId16"/>
    <p:sldId id="300" r:id="rId17"/>
    <p:sldId id="459" r:id="rId18"/>
    <p:sldId id="296" r:id="rId19"/>
    <p:sldId id="278" r:id="rId20"/>
    <p:sldId id="302" r:id="rId21"/>
    <p:sldId id="460" r:id="rId22"/>
    <p:sldId id="280" r:id="rId23"/>
    <p:sldId id="295" r:id="rId24"/>
    <p:sldId id="301" r:id="rId25"/>
    <p:sldId id="461" r:id="rId26"/>
    <p:sldId id="270" r:id="rId27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FF"/>
    <a:srgbClr val="FFCC01"/>
    <a:srgbClr val="ED2A24"/>
    <a:srgbClr val="081422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012" autoAdjust="0"/>
  </p:normalViewPr>
  <p:slideViewPr>
    <p:cSldViewPr snapToObjects="1">
      <p:cViewPr varScale="1">
        <p:scale>
          <a:sx n="162" d="100"/>
          <a:sy n="162" d="100"/>
        </p:scale>
        <p:origin x="191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24575,'94'9'0,"1"0"0,-1 0 0,-4-2 0,10 0 0,9 0 0,6 0 0,4 2 0,3 0 0,1 1-894,-28 0 0,3 0 1,2 1-1,1 1 0,3 0 1,1 1-1,1-1 0,3 1 1,0-1-1,1 0 0,2-1 787,-10-2 1,2 0-1,1 0 1,2-1 0,0 0-1,2 0 1,1 0-1,1 0 1,0 0 0,1 1-1,1 0 1,0 0-1,1 2 1,1 0-21,-11 0 0,1 0 0,2 0 1,2 1-1,0 1 0,0-1 0,1 1 1,1 0-1,0 1 0,-1-1 1,0 1-1,0 0 0,-1 0 0,-1 0 1,0 1-1,-3-1 0,0 0 127,10 2 0,0 0 0,0 1 0,-1-1 0,-1 1 0,-1 0 0,0 0 0,-1 0 0,-1 0 0,-1 0 0,0 1 0,-2-1 0,0 1 0,-1 0-38,5 0 0,1 1 1,0 0-1,-1 0 1,-1 0-1,-2 1 1,0-1-1,-3 1 1,-2-1-1,-3 1 1,-3-1-1,-4 1 38,29 7 0,-2 0 0,-4 1 0,-5 0 0,-7-2 0,-9-1 0,-12-2 0,14 6 0,-14-3 0,-25-6 0,-23-9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9:14.16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0 282 24575,'25'14'0,"1"1"0,-7 1 0,0-1 0,5 7 0,-9-8 0,3 3 0,-10-8 0,-1-2 0,-4-3 0,0-2 0,0 0 0,-1-1 0,2 2 0,0 0 0,3 1 0,1 1 0,2 2 0,3 1 0,1 3 0,-3-2 0,1 1 0,-6-4 0,1-1 0,-2 0 0,-1-1 0,0-1 0,0-1 0,-1-1 0,1-4 0,-2 0 0,1-2 0,-1-4 0,3-4 0,4-5 0,7-9 0,8-10 0,5-10 0,6-10 0,-5 2 0,-2 2 0,-5 10 0,-6 7 0,-2 5 0,-4 8 0,-2 4 0,-3 6 0,-1 5 0,-3 4 0,-1 3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36.60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24575,'34'55'0,"0"0"0,4 10 0,4 8 0,-5-7 0,4 9 0,2 2 0,-2-2-2828,5 12 1,-1-2 0,2 5 2827,-2-5 0,3 6 0,-1-1 0,-3-4 0,-1 2 0,-2-4 0,-1-1-66,-3-6 1,-1-1-1,-1-2 66,-6-11 0,-1-2 0,0-1 342,14 30 1,-3-4-343,-11-23 0,-1-4-71,-4-4 1,-1-3 70,7 26 0,-13-31 3784,-2-3-3784,-6-12 2537,-4-8-2537,-1-1 1583,-1-6-1583,0-4 231,-1-3-231,0-3 0,-1-3 0,0-4 0,0-6 0,-1 2 0,1-4 0,-1 5 0,0 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49.608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0 101 24575,'25'19'0,"4"5"0,20 20 0,-10-10 0,22 25 0,-22-20 0,-1 0 0,-10-8 0,-10-12 0,-5-3 0,-4-6 0,-3-4 0,-1-3 0,-2 0 0,0 0 0,0-2 0,-1-6 0,-1-2 0,-1-8 0,1-24 0,4 1 0,3-23 0,9-1 0,-4 18 0,3-7 0,-6 24 0,-1 2 0,-3 7 0,-1 4 0,-2 5 0,-2 3 0,1 3 0,1 1 0,-1 1 0,1-1 0,-2-1 0,1 0 0,0 1 0,-1-2 0,0 1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19:03:22.783"/>
    </inkml:context>
    <inkml:brush xml:id="br0">
      <inkml:brushProperty name="width" value="0.3" units="cm"/>
      <inkml:brushProperty name="height" value="0.6" units="cm"/>
      <inkml:brushProperty name="color" value="#ED2A24"/>
      <inkml:brushProperty name="tip" value="rectangle"/>
      <inkml:brushProperty name="rasterOp" value="maskPen"/>
    </inkml:brush>
  </inkml:definitions>
  <inkml:trace contextRef="#ctx0" brushRef="#br0">1 39,'79'-3,"-5"1,11 1,-7 1,7 0,3 0,-12 0,2 0,4 0,6 0,-6 0,5 0,4 0,3 0,3 0,0 0,-13 0,1 0,0 0,3 0,2 0,3 0,5 0,5 0,-18 0,5 0,5 0,2 0,3 0,3 0,0 0,2 0,-1 0,1 0,-3 0,0 0,-4 0,-2 0,1 0,-1 0,-2 0,-1 0,-1 0,0 0,0 0,0 0,1 0,0 0,3 0,1 0,-4 0,3 0,3 0,0 0,2 0,1 0,-1 0,-1 0,-1 0,-1 0,-3 0,-3 0,-3 0,-5 0,22 0,-5 0,-4 0,-3 0,-2 0,-3 0,0 0,0 0,16 0,-3 0,-1 0,-2 0,-3 0,-2 0,1 0,-2 0,-3 0,-3 0,-3 0,3 0,-3 0,-3 0,-6 0,3 0,-6 0,-5 0,6 0,-6 0,-12 0,-6 0,14 0,-36 0,-15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1 944 24575,'79'-18'0,"0"1"0,1-1 0,7 3 0,6 2 0,5-1 0,4 0 0,-19 1 0,2 0 0,3-1 0,3 0 0,5 0 0,5 1-1093,-6 3 1,6 0 0,4 0 0,4 1-1,2 0 1,2-1 0,1 0 0,0 0-1,-2-2 957,-14 1 1,-1-1-1,1-1 1,-1 0-1,2 0 1,0-1 0,2 1-1,1-1 1,2 1-1,3-1 1,3 1-9,-10 2 0,2 0 1,4 0-1,1 0 0,3 1 1,1-1-1,0 0 1,2 0-1,-1 0 0,1 0 1,-1 0-1,-1 0 0,-1 0 1,-1 0-1,-3-1 144,-1 0 0,-1 0 0,-2-1 0,0 0 0,-1 0 0,-1-1 0,1 1 0,-1 0 0,1 0 0,0 0 0,1 1 0,0 1 0,2-1 0,1 2-44,2 0 1,3 1 0,1 1 0,3-1 0,1 2 0,0-1 0,0 1 0,-1 0-1,0 0 1,-3 1 0,-2-1 0,-3 1 0,-3-1 0,-5 0 0,-4 1 43,26-4 0,-5 0 0,-6 0 0,-3 0 0,-4 1 0,-2 1 0,-2 2 0,0 1 0,21 2 0,5 3 0,-1 1 0,-13 1 0,-20 1 0,-30-2 0,-21 0 0,-39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0.790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1 24575,'3'30'0,"-1"27"0,-2 36 0,0 19 0,0-42 0,0 2 0,2 1 0,3 1-1053,4 8 1,2 2 1052,2-2 0,5-1 0,12 6 0,5-1 0,0-7 0,2-2 0,3-7 0,3-2 0,12 13 0,5-2 0,-2-12 0,7-1 0,-1-11 0,6 1 0,-1-3-834,15 10 0,2-4 834,15-1 0,-1-5 0,-26-16 0,0-1 0,7 3 0,-1-1 52,-8-7 0,-2 0-52,-1-2 0,-4-2 0,38 16 0,-24-14 937,-15-2-937,-20-9 1837,-16-6-1837,-16-4 895,-6-4-895,-4 1 0,-1-3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3:56.165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1 563 24575,'35'0'0,"6"0"0,19 0 0,19 0 0,20 0 0,-31 0 0,-2 0 0,22 0 0,24 0 0,-63 0 0,7 0 0,-27 0 0,-8-2 0,-19-1 0,-2-1 0,-2 1 0,-1 0 0,2-1 0,-2 0 0,1 1 0,-2-1 0,-1 0 0,1 0 0,-2-2 0,-2-1 0,-2-4 0,-10-13 0,-8-10 0,-12-14 0,-20-20 0,11 17 0,-13-13 0,-13-6 0,33 29 0,-19-16 0,45 43 0,2 3 0,6 5 0,3 2 0,3 1 0,-1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15.83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771 1 24575,'0'16'0,"0"14"0,0 21 0,0 11 0,0 14 0,-3 2 0,-2 9 0,-1 1-1758,-1 4 1,-1 1 0,-2 3 1757,2-16 0,-2 1 0,0 0 0,-2-4 0,-3 6 0,-2-5 0,-1 0-491,-2 0 1,-1-2 0,0 1 490,-2-3 0,-1 0 0,-1-1 0,-2 5 0,0-1 0,0-3-548,-9 20 0,0-6 548,3-14 0,2-7-128,8-18 1,1-6 127,-11 18 3097,3-7-3097,8-19 2982,-1 1-2982,5-11 1601,4-5-1601,2-5 414,0 1-414,0-1 0,1-2 0,-1 3 0,6-7 0,-2 4 0,4-8 0,1 1 0,0-2 0,0-2 0,0-1 0,0-1 0,0 0 0,1-1 0,-1-1 0,1-2 0,0 0 0,1 1 0,1 1 0,-1-1 0,1 0 0,0-1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5:24.062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30 1 24575,'0'20'0,"0"2"0,0 17 0,0-10 0,0 30 0,0-27 0,0 8 0,0-16 0,0-7 0,0-3 0,0-1 0,0-5 0,0 1 0,0-3 0,0-2 0,0 0 0,0-1 0,0-1 0,0 1 0,0 0 0,0 0 0,0 0 0,0 0 0,0 0 0,0-1 0,0 1 0,0 0 0,-1 1 0,0 0 0,-1 0 0,1 0 0,-1 2 0,0 2 0,-1 9 0,0-1 0,0 4 0,1-5 0,0-1 0,0 0 0,1-3 0,-1-2 0,1-2 0,0-3 0,0-1 0,9-12 0,4 0 0,14-10 0,7 3 0,36-10 0,-18 7 0,18-6 0,-31 12 0,-2-1 0,-4 1 0,-4 1 0,-7 2 0,-6 4 0,-6 2 0,-3 1 0,-2 2 0,-1-1 0,0 1 0,3-1 0,2 0 0,3 0 0,0-1 0,-1 1 0,-1 0 0,-1 0 0,-1 0 0,-1 1 0,-3 0 0,-2-2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7:14.079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0 0 24575,'3'60'0,"-1"21"0,-2 4 0,0 5-460,0-23 0,0 4 460,0 14 0,0 10 0,0-2-1112,0-18 1,0-3 0,0 1 1111,0 2 0,0-1 0,0-1 0,0 26 0,0-10 940,0 0-940,0-20 0,0-25 0,0-11 399,0-17-399,0-16 2876,0-17-2876,0-3 39,0-8-39,0 5 0,0 8 0,0 1 0,0 8 0,0 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00.537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24575,'3'12'0,"4"5"0,0-3 0,3 3 0,-2-3 0,-1-1 0,0-1 0,-1-1 0,-1-2 0,-1-2 0,-1-1 0,0 0 0,-1-1 0,0-1 0,1 0 0,-1 2 0,2 1 0,0 2 0,0 0 0,1 1 0,-1-1 0,0-1 0,0-2 0,1 0 0,-2-1 0,1 0 0,-2-2 0,0 1 0,-1-1 0,1 1 0,-2 0 0,1-1 0,0 1 0,0-1 0,1 1 0,-1-1 0,-1 0 0,2 0 0,-1 1 0,1 1 0,0-2 0,1 3 0,-3-2 0,2 1 0,-1 0 0,1-1 0,-1-1 0,1 1 0,-2 0 0,1-2 0,0 1 0,0-1 0,1 0 0,-1 2 0,2 1 0,-2-2 0,1 2 0,-1-2 0,1 1 0,-1 1 0,0 0 0,1 0 0,-1-1 0,1-1 0,-1 1 0,1-2 0,0 0 0,1-2 0,-1 0 0,2 0 0,-1 0 0,0-1 0,2-3 0,0-1 0,2-2 0,2-1 0,1 0 0,2-1 0,0 0 0,1 0 0,1-3 0,2-1 0,1-2 0,3-3 0,-2 1 0,0-2 0,2 1 0,10-13 0,-9 11 0,11-13 0,-16 17 0,4-3 0,-3 3 0,-2 3 0,-3 3 0,-4 3 0,-2 1 0,-1 2 0,-1 2 0,-1 0 0,-2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8:58.021"/>
    </inkml:context>
    <inkml:brush xml:id="br0">
      <inkml:brushProperty name="width" value="0.1" units="cm"/>
      <inkml:brushProperty name="height" value="0.1" units="cm"/>
      <inkml:brushProperty name="color" value="#FFCC01"/>
    </inkml:brush>
  </inkml:definitions>
  <inkml:trace contextRef="#ctx0" brushRef="#br0">1 0 24575,'31'0'0,"37"7"0,-17 1 0,5 2-913,19 6 1,5 3 912,-18-2 0,2 3 0,5 3-1386,11 5 0,7 5 0,1 2 1,-4 0 1385,6 4 0,-3 0 0,5 4 0,-16-8 0,5 3 0,3 1 0,-3 1 0,-4-1 0,-2 3 0,-4 0 0,-2 0 0,1 1 0,0-1 0,0 2 0,-1 0 0,-1 0 0,-4 0 0,-2 1 0,0 1 0,0 2 0,4 7 0,0 2 0,-1 3 0,-1 0 0,1 3 0,-2 2 0,-1 1 0,-1 0 0,-1-1 0,-2 0 0,-1 1 0,0 3 0,1 5 0,0 3 0,-3 0 0,-4-1 0,4 10 0,-5-2 0,-3-1-324,-6-8 0,-2 0 1,-1-1 323,0 3 0,-1 0 0,-4-4-431,-3 5 0,-4-5 431,0-2 0,-2-2 0,-3-5 0,-3-4 420,6 33-420,-4-9 0,-5-14 3902,-6-21-3902,-5-17 3235,-2-13-3235,-2-6 1438,1-6-1438,-1-4 206,1-11-206,0-6 0,-1-27 0,0 23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44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https://learn.microsoft.com/en-us/azure/azure-monitor/logs/azure-monitor-data-explorer-proxy#azure-resource-graph-cross-service-query-considerations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5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EEC3-0EB6-DADC-F691-45A2002B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A1A81-748E-E943-99AE-7A69FA840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0774D-714E-1573-37AD-6BDF8E15F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1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-us/azure/governance/resource-graph/concepts/azure-resource-graph-get-list-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5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BB11B-0FD7-78D6-8F5F-82AB8954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E8E36-995D-659B-463F-E5D1A59E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9DC17-921D-DA57-53B9-23E692AAE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2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sv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image" Target="../media/image45.png"/><Relationship Id="rId3" Type="http://schemas.openxmlformats.org/officeDocument/2006/relationships/image" Target="../media/image33.svg"/><Relationship Id="rId21" Type="http://schemas.openxmlformats.org/officeDocument/2006/relationships/image" Target="../media/image42.png"/><Relationship Id="rId7" Type="http://schemas.openxmlformats.org/officeDocument/2006/relationships/image" Target="../media/image37.sv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customXml" Target="../ink/ink11.xml"/><Relationship Id="rId2" Type="http://schemas.openxmlformats.org/officeDocument/2006/relationships/image" Target="../media/image3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24" Type="http://schemas.openxmlformats.org/officeDocument/2006/relationships/image" Target="../media/image44.png"/><Relationship Id="rId5" Type="http://schemas.openxmlformats.org/officeDocument/2006/relationships/image" Target="../media/image35.sv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6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svg"/><Relationship Id="rId11" Type="http://schemas.openxmlformats.org/officeDocument/2006/relationships/customXml" Target="../ink/ink13.xml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7.sv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15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  <p:pic>
        <p:nvPicPr>
          <p:cNvPr id="2" name="Picture 1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61F22D42-36E4-4B78-01FC-18B3B7379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22" y="216376"/>
            <a:ext cx="1930668" cy="1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ACE6C-61C7-E259-E38C-795E24E7F06E}"/>
              </a:ext>
            </a:extLst>
          </p:cNvPr>
          <p:cNvGrpSpPr/>
          <p:nvPr/>
        </p:nvGrpSpPr>
        <p:grpSpPr>
          <a:xfrm>
            <a:off x="627657" y="2083666"/>
            <a:ext cx="1627369" cy="1625818"/>
            <a:chOff x="627657" y="2083666"/>
            <a:chExt cx="1627369" cy="162581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7BBE0B3-B835-0EAB-E163-0C42F9C3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7710" y="2083666"/>
              <a:ext cx="1287264" cy="12872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DD114-CFDD-00DE-C876-53C2B002B638}"/>
                </a:ext>
              </a:extLst>
            </p:cNvPr>
            <p:cNvSpPr txBox="1"/>
            <p:nvPr/>
          </p:nvSpPr>
          <p:spPr>
            <a:xfrm>
              <a:off x="627657" y="337093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Azure Portal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A51FE-505E-BCAC-5CDF-B6BA6F4E6AAE}"/>
              </a:ext>
            </a:extLst>
          </p:cNvPr>
          <p:cNvGrpSpPr/>
          <p:nvPr/>
        </p:nvGrpSpPr>
        <p:grpSpPr>
          <a:xfrm>
            <a:off x="2451085" y="1995686"/>
            <a:ext cx="2108269" cy="1713798"/>
            <a:chOff x="2451085" y="1995686"/>
            <a:chExt cx="2108269" cy="1713798"/>
          </a:xfrm>
        </p:grpSpPr>
        <p:pic>
          <p:nvPicPr>
            <p:cNvPr id="7" name="Picture 6" descr="A white arrow in a blue square&#10;&#10;AI-generated content may be incorrect.">
              <a:extLst>
                <a:ext uri="{FF2B5EF4-FFF2-40B4-BE49-F238E27FC236}">
                  <a16:creationId xmlns:a16="http://schemas.microsoft.com/office/drawing/2014/main" id="{CB366493-4829-3A5D-3D0F-0544B202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800" y="1995686"/>
              <a:ext cx="1456432" cy="1456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CA597-62BF-C15D-4644-3DC89E6A9696}"/>
                </a:ext>
              </a:extLst>
            </p:cNvPr>
            <p:cNvSpPr txBox="1"/>
            <p:nvPr/>
          </p:nvSpPr>
          <p:spPr>
            <a:xfrm>
              <a:off x="2451085" y="3370930"/>
              <a:ext cx="21082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PowerShell &amp; CLI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F07C3-AFBA-3932-67C5-47C8EBB50BC2}"/>
              </a:ext>
            </a:extLst>
          </p:cNvPr>
          <p:cNvGrpSpPr/>
          <p:nvPr/>
        </p:nvGrpSpPr>
        <p:grpSpPr>
          <a:xfrm>
            <a:off x="5014728" y="2083666"/>
            <a:ext cx="1170236" cy="1625818"/>
            <a:chOff x="5014728" y="2083666"/>
            <a:chExt cx="1170236" cy="162581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CDB6E8E-B224-E63E-F9A5-56DF8B95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14728" y="2083666"/>
              <a:ext cx="1170236" cy="11962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920F6-F995-C625-3386-3EBF12E3CBCD}"/>
                </a:ext>
              </a:extLst>
            </p:cNvPr>
            <p:cNvSpPr txBox="1"/>
            <p:nvPr/>
          </p:nvSpPr>
          <p:spPr>
            <a:xfrm>
              <a:off x="5026612" y="337093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REST API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2C3A44-D9F8-BDEF-B7AC-D3F79EC882DC}"/>
              </a:ext>
            </a:extLst>
          </p:cNvPr>
          <p:cNvGrpSpPr/>
          <p:nvPr/>
        </p:nvGrpSpPr>
        <p:grpSpPr>
          <a:xfrm>
            <a:off x="6971460" y="2124115"/>
            <a:ext cx="1210005" cy="1583227"/>
            <a:chOff x="6971460" y="2124115"/>
            <a:chExt cx="1210005" cy="1583227"/>
          </a:xfrm>
        </p:grpSpPr>
        <p:pic>
          <p:nvPicPr>
            <p:cNvPr id="12" name="Picture 11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EA9A7D76-DF65-3194-7973-12955926F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460" y="2124115"/>
              <a:ext cx="1196240" cy="11962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38CF0-7407-5ABB-4A38-3FDB53AD8630}"/>
                </a:ext>
              </a:extLst>
            </p:cNvPr>
            <p:cNvSpPr txBox="1"/>
            <p:nvPr/>
          </p:nvSpPr>
          <p:spPr>
            <a:xfrm>
              <a:off x="7155222" y="3368788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VS Code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9382E59-44A7-E5B9-8367-E59CA2DE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968067"/>
            <a:ext cx="776682" cy="776682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228755"/>
            <a:ext cx="3059081" cy="1838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Tables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4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5220072" y="1228755"/>
            <a:ext cx="2232248" cy="165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Functions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  <a:endParaRPr lang="en-US" sz="18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25DE7-4D97-59D8-68C1-1BFBE7C0E60B}"/>
              </a:ext>
            </a:extLst>
          </p:cNvPr>
          <p:cNvSpPr txBox="1">
            <a:spLocks/>
          </p:cNvSpPr>
          <p:nvPr/>
        </p:nvSpPr>
        <p:spPr>
          <a:xfrm>
            <a:off x="5220072" y="2883136"/>
            <a:ext cx="2232248" cy="172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Keywords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02CA78-A2CC-E3E1-D84A-B06FFC0024B6}"/>
              </a:ext>
            </a:extLst>
          </p:cNvPr>
          <p:cNvSpPr txBox="1">
            <a:spLocks/>
          </p:cNvSpPr>
          <p:nvPr/>
        </p:nvSpPr>
        <p:spPr>
          <a:xfrm>
            <a:off x="1691680" y="2883136"/>
            <a:ext cx="3059081" cy="1838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Operators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00B4C-5DBD-10E7-C0B1-476A3151C020}"/>
              </a:ext>
            </a:extLst>
          </p:cNvPr>
          <p:cNvSpPr txBox="1"/>
          <p:nvPr/>
        </p:nvSpPr>
        <p:spPr>
          <a:xfrm>
            <a:off x="2032670" y="1547762"/>
            <a:ext cx="1171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FFCC01"/>
                </a:solidFill>
                <a:latin typeface="Cascadia Code" panose="020B0609020000020004" pitchFamily="34" charset="0"/>
              </a:rPr>
              <a:t>R</a:t>
            </a:r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FAC34-03C8-682F-1838-49E07E2232A6}"/>
              </a:ext>
            </a:extLst>
          </p:cNvPr>
          <p:cNvSpPr txBox="1"/>
          <p:nvPr/>
        </p:nvSpPr>
        <p:spPr>
          <a:xfrm>
            <a:off x="2032670" y="3200438"/>
            <a:ext cx="723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7AA7B-5F2C-D7D7-3CDF-29EDCA8304AB}"/>
              </a:ext>
            </a:extLst>
          </p:cNvPr>
          <p:cNvSpPr txBox="1"/>
          <p:nvPr/>
        </p:nvSpPr>
        <p:spPr>
          <a:xfrm>
            <a:off x="2032670" y="3457427"/>
            <a:ext cx="109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BD559-FD58-2E9F-E33D-585327F4022F}"/>
              </a:ext>
            </a:extLst>
          </p:cNvPr>
          <p:cNvSpPr txBox="1"/>
          <p:nvPr/>
        </p:nvSpPr>
        <p:spPr>
          <a:xfrm>
            <a:off x="5561062" y="2315063"/>
            <a:ext cx="1036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not(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026C4-968F-87E8-F1EF-65B8D6648ABD}"/>
              </a:ext>
            </a:extLst>
          </p:cNvPr>
          <p:cNvSpPr txBox="1"/>
          <p:nvPr/>
        </p:nvSpPr>
        <p:spPr>
          <a:xfrm>
            <a:off x="5985909" y="2315062"/>
            <a:ext cx="44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0FCAFB-7004-CC6D-5258-E801F4F6E751}"/>
              </a:ext>
            </a:extLst>
          </p:cNvPr>
          <p:cNvSpPr txBox="1"/>
          <p:nvPr/>
        </p:nvSpPr>
        <p:spPr>
          <a:xfrm>
            <a:off x="5561062" y="3200770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3D842-0496-3D42-2B99-CB8AF153195C}"/>
              </a:ext>
            </a:extLst>
          </p:cNvPr>
          <p:cNvSpPr txBox="1"/>
          <p:nvPr/>
        </p:nvSpPr>
        <p:spPr>
          <a:xfrm>
            <a:off x="5561062" y="3200437"/>
            <a:ext cx="845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FCC01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1400" dirty="0">
              <a:solidFill>
                <a:srgbClr val="FFCC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4" grpId="0" uiExpand="1" build="p"/>
      <p:bldP spid="4" grpId="1" uiExpand="1" build="allAtOnce"/>
      <p:bldP spid="7" grpId="0" uiExpand="1" build="p"/>
      <p:bldP spid="10" grpId="0" uiExpand="1" build="p"/>
      <p:bldP spid="10" grpId="1" build="allAtOnce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A8F0-BBEB-02FD-6BE4-308581A0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91C7-BE9C-CDAC-1884-729A249C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DCE88-CF1F-88E9-C00A-BBD03169BF3A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00C98-6950-BD8B-87E2-50677B96CE3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05BFA-42E5-09B8-959A-6099D18A1B37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5E929-F6DE-F713-8BBA-EC209D99F3FB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A8F785-940B-8AF0-AB0F-8130DE9BB81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B2EB-832E-B09C-673F-F459E3690A0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88731-2F61-9712-6420-4D4F2B10950C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38E21F-8C3F-8DB0-434F-26C17D6464EA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3C0CA1-BF4E-F853-9282-DFEE349C9164}"/>
              </a:ext>
            </a:extLst>
          </p:cNvPr>
          <p:cNvSpPr/>
          <p:nvPr/>
        </p:nvSpPr>
        <p:spPr>
          <a:xfrm>
            <a:off x="647564" y="1925077"/>
            <a:ext cx="7722858" cy="1870809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67F0-32FD-8413-5453-CE8276C7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E390-2823-5BC0-9228-6319B332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C7FB0-44E7-4358-7ED1-30BC48DA299B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3D2AC-960E-A288-237C-4352AD1C1E26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BD1D0-67A4-CA88-DD53-23444D3CE382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EAB63-B342-480D-7F63-C914CF805107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91061B-9002-104C-3667-480088AB31F1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B031A-FA05-8633-B153-48D6E221B37D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989C1-6357-702C-009D-A7251455438D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E5896-5F3E-5FB3-A580-B1B26C7AD398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650BFB-A7F2-7FAE-051C-C0C3D4AD9EA4}"/>
              </a:ext>
            </a:extLst>
          </p:cNvPr>
          <p:cNvSpPr/>
          <p:nvPr/>
        </p:nvSpPr>
        <p:spPr>
          <a:xfrm>
            <a:off x="647564" y="2787774"/>
            <a:ext cx="7722858" cy="950371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F6993C-97F8-B707-4309-83F8B1068975}"/>
              </a:ext>
            </a:extLst>
          </p:cNvPr>
          <p:cNvSpPr/>
          <p:nvPr/>
        </p:nvSpPr>
        <p:spPr>
          <a:xfrm>
            <a:off x="425401" y="1437168"/>
            <a:ext cx="7722858" cy="477763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1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B0644-8241-0E99-7FA8-24CADC37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C6C-B373-B72A-84C4-610E0289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Example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870A1-8DD7-F9EA-A2FB-FB43D442B211}"/>
              </a:ext>
            </a:extLst>
          </p:cNvPr>
          <p:cNvSpPr txBox="1"/>
          <p:nvPr/>
        </p:nvSpPr>
        <p:spPr>
          <a:xfrm>
            <a:off x="773578" y="1448365"/>
            <a:ext cx="75968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| </a:t>
            </a:r>
            <a:r>
              <a:rPr lang="en-US" sz="2800" dirty="0">
                <a:solidFill>
                  <a:srgbClr val="C586C0"/>
                </a:solidFill>
                <a:latin typeface="Cascadia Code" panose="020B0609020000020004" pitchFamily="34" charset="0"/>
              </a:rPr>
              <a:t>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type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microsoft.keyvault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/vaults’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ascadia Code" panose="020B0609020000020004" pitchFamily="34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    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kv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’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		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    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tags[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'env'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] == </a:t>
            </a:r>
            <a:r>
              <a:rPr lang="en-US" sz="2800" b="0" dirty="0">
                <a:solidFill>
                  <a:srgbClr val="CE9178"/>
                </a:solidFill>
                <a:effectLst/>
                <a:latin typeface="Cascadia Code" panose="020B0609020000020004" pitchFamily="34" charset="0"/>
              </a:rPr>
              <a:t>'prod'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3C2AA-BDA1-CFD7-A791-B5541012C111}"/>
              </a:ext>
            </a:extLst>
          </p:cNvPr>
          <p:cNvSpPr txBox="1"/>
          <p:nvPr/>
        </p:nvSpPr>
        <p:spPr>
          <a:xfrm>
            <a:off x="773578" y="1448365"/>
            <a:ext cx="2070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4EC9B0"/>
                </a:solidFill>
                <a:effectLst/>
                <a:latin typeface="Cascadia Code" panose="020B0609020000020004" pitchFamily="34" charset="0"/>
              </a:rPr>
              <a:t>Resources</a:t>
            </a:r>
            <a:endParaRPr lang="en-US" sz="2800" b="0" dirty="0">
              <a:solidFill>
                <a:srgbClr val="CCCCCC"/>
              </a:solidFill>
              <a:effectLst/>
              <a:latin typeface="Cascadia Code" panose="020B060902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8CFED-6DE2-F037-3B78-EE77A750C585}"/>
              </a:ext>
            </a:extLst>
          </p:cNvPr>
          <p:cNvSpPr txBox="1"/>
          <p:nvPr/>
        </p:nvSpPr>
        <p:spPr>
          <a:xfrm>
            <a:off x="1184449" y="1885330"/>
            <a:ext cx="129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where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0356B-FFD8-99FE-DD0F-653750F7627C}"/>
              </a:ext>
            </a:extLst>
          </p:cNvPr>
          <p:cNvSpPr txBox="1"/>
          <p:nvPr/>
        </p:nvSpPr>
        <p:spPr>
          <a:xfrm>
            <a:off x="3767212" y="2738126"/>
            <a:ext cx="1956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ascadia Code" panose="020B0609020000020004" pitchFamily="34" charset="0"/>
              </a:rPr>
              <a:t>contains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21808-8127-3BD9-C2DC-5FE9148D72B6}"/>
              </a:ext>
            </a:extLst>
          </p:cNvPr>
          <p:cNvSpPr txBox="1"/>
          <p:nvPr/>
        </p:nvSpPr>
        <p:spPr>
          <a:xfrm>
            <a:off x="2730326" y="3160717"/>
            <a:ext cx="1036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CDCAA"/>
                </a:solidFill>
                <a:effectLst/>
                <a:latin typeface="Cascadia Code" panose="020B0609020000020004" pitchFamily="34" charset="0"/>
              </a:rPr>
              <a:t>not</a:t>
            </a:r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(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CE6D9B-54B1-D720-9528-604FA8A3BDFA}"/>
              </a:ext>
            </a:extLst>
          </p:cNvPr>
          <p:cNvSpPr txBox="1"/>
          <p:nvPr/>
        </p:nvSpPr>
        <p:spPr>
          <a:xfrm>
            <a:off x="7926096" y="3160717"/>
            <a:ext cx="444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ascadia Code" panose="020B0609020000020004" pitchFamily="34" charset="0"/>
              </a:rPr>
              <a:t>)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6B2C8-3D18-2DB3-CE64-65FF2E76F1DB}"/>
              </a:ext>
            </a:extLst>
          </p:cNvPr>
          <p:cNvSpPr txBox="1"/>
          <p:nvPr/>
        </p:nvSpPr>
        <p:spPr>
          <a:xfrm>
            <a:off x="1893124" y="2734951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8EE61C-FDF2-ED96-4400-BC624AC29056}"/>
              </a:ext>
            </a:extLst>
          </p:cNvPr>
          <p:cNvSpPr txBox="1"/>
          <p:nvPr/>
        </p:nvSpPr>
        <p:spPr>
          <a:xfrm>
            <a:off x="1893124" y="3160717"/>
            <a:ext cx="84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ascadia Code" panose="020B0609020000020004" pitchFamily="34" charset="0"/>
              </a:rPr>
              <a:t>and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C5007-0C47-4F89-74D4-ED0CF9718788}"/>
              </a:ext>
            </a:extLst>
          </p:cNvPr>
          <p:cNvSpPr/>
          <p:nvPr/>
        </p:nvSpPr>
        <p:spPr>
          <a:xfrm>
            <a:off x="425401" y="1437168"/>
            <a:ext cx="7722858" cy="1350606"/>
          </a:xfrm>
          <a:prstGeom prst="rect">
            <a:avLst/>
          </a:prstGeom>
          <a:solidFill>
            <a:srgbClr val="081422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CEA3-DECD-1EE3-816F-873C7420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3E73A81F-3D44-05E9-D564-AB1C695CB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7FC0CC4B-4D3D-8F30-FEF0-8F844364CEE2}"/>
              </a:ext>
            </a:extLst>
          </p:cNvPr>
          <p:cNvSpPr txBox="1">
            <a:spLocks/>
          </p:cNvSpPr>
          <p:nvPr/>
        </p:nvSpPr>
        <p:spPr>
          <a:xfrm>
            <a:off x="35496" y="195486"/>
            <a:ext cx="3816424" cy="11521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Querying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7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FDBA-C871-63AC-41E2-FAC988ED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10DBE0-BF71-47E1-6967-3FAA856F7B0F}"/>
              </a:ext>
            </a:extLst>
          </p:cNvPr>
          <p:cNvSpPr txBox="1"/>
          <p:nvPr/>
        </p:nvSpPr>
        <p:spPr>
          <a:xfrm>
            <a:off x="1594261" y="4636255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Microsoft.OperationalInsights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</a:t>
            </a:r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queryPacks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72EC0-00AF-8123-4026-CE078DE6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176CBAE-86EB-A74C-3F29-215BBA7E8EA0}"/>
              </a:ext>
            </a:extLst>
          </p:cNvPr>
          <p:cNvGrpSpPr/>
          <p:nvPr/>
        </p:nvGrpSpPr>
        <p:grpSpPr>
          <a:xfrm>
            <a:off x="539552" y="1863610"/>
            <a:ext cx="2320692" cy="2172068"/>
            <a:chOff x="539552" y="1863610"/>
            <a:chExt cx="2320692" cy="217206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E87F22-6A3A-4975-3699-7E5E735E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296" y="1863610"/>
              <a:ext cx="1451948" cy="1451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61CA96-8C2A-ABE4-B86B-8B172DB1C5D0}"/>
                </a:ext>
              </a:extLst>
            </p:cNvPr>
            <p:cNvSpPr txBox="1"/>
            <p:nvPr/>
          </p:nvSpPr>
          <p:spPr>
            <a:xfrm>
              <a:off x="539552" y="2958460"/>
              <a:ext cx="18678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Resource Graph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Queries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endParaRPr lang="en-US" sz="16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07AE63-C694-CCE9-E96A-E00518094367}"/>
              </a:ext>
            </a:extLst>
          </p:cNvPr>
          <p:cNvSpPr txBox="1"/>
          <p:nvPr/>
        </p:nvSpPr>
        <p:spPr>
          <a:xfrm>
            <a:off x="2616175" y="4294248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Microsoft.ResourceGraph</a:t>
            </a:r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/queries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DC194B0-0066-301C-C078-BC28EB628B55}"/>
              </a:ext>
            </a:extLst>
          </p:cNvPr>
          <p:cNvGrpSpPr/>
          <p:nvPr/>
        </p:nvGrpSpPr>
        <p:grpSpPr>
          <a:xfrm>
            <a:off x="3638090" y="1808306"/>
            <a:ext cx="1867819" cy="1483976"/>
            <a:chOff x="3638090" y="1808306"/>
            <a:chExt cx="1867819" cy="148397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E1D4A4F-CE4D-D2B2-1A29-4352265C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936" y="1808306"/>
              <a:ext cx="1152128" cy="1152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EED95-6646-E67D-9B3B-D720188FF7F2}"/>
                </a:ext>
              </a:extLst>
            </p:cNvPr>
            <p:cNvSpPr txBox="1"/>
            <p:nvPr/>
          </p:nvSpPr>
          <p:spPr>
            <a:xfrm>
              <a:off x="3638090" y="295372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Git Repository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4EB6CE6-BDE9-824C-8BFE-D19E950675B4}"/>
              </a:ext>
            </a:extLst>
          </p:cNvPr>
          <p:cNvGrpSpPr/>
          <p:nvPr/>
        </p:nvGrpSpPr>
        <p:grpSpPr>
          <a:xfrm>
            <a:off x="6362499" y="1705438"/>
            <a:ext cx="1747594" cy="1833065"/>
            <a:chOff x="6362499" y="1705438"/>
            <a:chExt cx="1747594" cy="183306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9A4CA2A-CF8D-92B5-5892-2F1F7FED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12151" y="1705438"/>
              <a:ext cx="1248290" cy="12482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BE9671-258E-4F83-55CF-A4C447D04D71}"/>
                </a:ext>
              </a:extLst>
            </p:cNvPr>
            <p:cNvSpPr txBox="1"/>
            <p:nvPr/>
          </p:nvSpPr>
          <p:spPr>
            <a:xfrm>
              <a:off x="6362499" y="2953728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Log Analytics</a:t>
              </a:r>
              <a:b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</a:br>
              <a:r>
                <a:rPr lang="en-US" sz="1600" dirty="0">
                  <a:solidFill>
                    <a:srgbClr val="FFCC01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Query Packs 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F73CAC-C2A5-66C4-D583-D608F303E08E}"/>
              </a:ext>
            </a:extLst>
          </p:cNvPr>
          <p:cNvSpPr txBox="1"/>
          <p:nvPr/>
        </p:nvSpPr>
        <p:spPr>
          <a:xfrm>
            <a:off x="3878541" y="3979863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.KQL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17-284E-2FDE-A042-6E21742D7F2B}"/>
              </a:ext>
            </a:extLst>
          </p:cNvPr>
          <p:cNvSpPr txBox="1"/>
          <p:nvPr/>
        </p:nvSpPr>
        <p:spPr>
          <a:xfrm>
            <a:off x="8404511" y="459044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</a:t>
            </a:r>
            <a:r>
              <a:rPr lang="en-US" dirty="0" err="1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</a:t>
            </a:r>
            <a:endParaRPr lang="en-US" dirty="0">
              <a:solidFill>
                <a:srgbClr val="FFCC0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D8BAC7-358C-00FB-014D-8959CA1456E3}"/>
              </a:ext>
            </a:extLst>
          </p:cNvPr>
          <p:cNvGrpSpPr/>
          <p:nvPr/>
        </p:nvGrpSpPr>
        <p:grpSpPr>
          <a:xfrm>
            <a:off x="1831984" y="3558070"/>
            <a:ext cx="801855" cy="905455"/>
            <a:chOff x="1965420" y="3575730"/>
            <a:chExt cx="68436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14:cNvPr>
                <p14:cNvContentPartPr/>
                <p14:nvPr/>
              </p14:nvContentPartPr>
              <p14:xfrm>
                <a:off x="1965420" y="3575730"/>
                <a:ext cx="620640" cy="72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96373A-1152-19E7-5FFE-1C842F63A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058" y="3561524"/>
                  <a:ext cx="651058" cy="749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14:cNvPr>
                <p14:cNvContentPartPr/>
                <p14:nvPr/>
              </p14:nvContentPartPr>
              <p14:xfrm>
                <a:off x="2402100" y="4141290"/>
                <a:ext cx="247680" cy="16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2B5C7C-4B0C-C1FC-38CF-0FCA6CDA0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7043" y="4126801"/>
                  <a:ext cx="278102" cy="192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50C143-3529-197A-9FEA-C603543C6FCE}"/>
              </a:ext>
            </a:extLst>
          </p:cNvPr>
          <p:cNvGrpSpPr/>
          <p:nvPr/>
        </p:nvGrpSpPr>
        <p:grpSpPr>
          <a:xfrm>
            <a:off x="7107123" y="3564951"/>
            <a:ext cx="308880" cy="1045440"/>
            <a:chOff x="7107123" y="3564951"/>
            <a:chExt cx="308880" cy="10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14:cNvPr>
                <p14:cNvContentPartPr/>
                <p14:nvPr/>
              </p14:nvContentPartPr>
              <p14:xfrm>
                <a:off x="7138083" y="3564951"/>
                <a:ext cx="277920" cy="99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C641-5859-4FA7-7660-14814545FF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0083" y="3547311"/>
                  <a:ext cx="31356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14:cNvPr>
                <p14:cNvContentPartPr/>
                <p14:nvPr/>
              </p14:nvContentPartPr>
              <p14:xfrm>
                <a:off x="7107123" y="4418871"/>
                <a:ext cx="195840" cy="19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096A37-6359-08EA-17B6-8343312B15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9123" y="4401231"/>
                  <a:ext cx="231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ECF9E33-8B5A-48C9-0A13-032894B7EA67}"/>
              </a:ext>
            </a:extLst>
          </p:cNvPr>
          <p:cNvGrpSpPr/>
          <p:nvPr/>
        </p:nvGrpSpPr>
        <p:grpSpPr>
          <a:xfrm>
            <a:off x="4583123" y="3357000"/>
            <a:ext cx="209520" cy="609510"/>
            <a:chOff x="4583123" y="3357000"/>
            <a:chExt cx="209520" cy="6095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14:cNvPr>
                <p14:cNvContentPartPr/>
                <p14:nvPr/>
              </p14:nvContentPartPr>
              <p14:xfrm>
                <a:off x="4675680" y="3357000"/>
                <a:ext cx="2160" cy="57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C4A0D9-F0CB-C81D-6D73-055A7BD261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7680" y="3339000"/>
                  <a:ext cx="378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14:cNvPr>
                <p14:cNvContentPartPr/>
                <p14:nvPr/>
              </p14:nvContentPartPr>
              <p14:xfrm>
                <a:off x="4583123" y="3828630"/>
                <a:ext cx="209520" cy="137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6A1E68-EAF5-A2B8-86DD-9D640150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5483" y="3810630"/>
                  <a:ext cx="245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FD2588-F7DB-121C-64CA-DD278BD427BF}"/>
              </a:ext>
            </a:extLst>
          </p:cNvPr>
          <p:cNvGrpSpPr/>
          <p:nvPr/>
        </p:nvGrpSpPr>
        <p:grpSpPr>
          <a:xfrm>
            <a:off x="5146163" y="3339030"/>
            <a:ext cx="1515960" cy="1319040"/>
            <a:chOff x="5146163" y="3339030"/>
            <a:chExt cx="1515960" cy="13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14:cNvPr>
                <p14:cNvContentPartPr/>
                <p14:nvPr/>
              </p14:nvContentPartPr>
              <p14:xfrm>
                <a:off x="5146163" y="3339030"/>
                <a:ext cx="1419120" cy="131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17ADDE-7070-4FDB-5C1B-AFBF3575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523" y="3321030"/>
                  <a:ext cx="1454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14:cNvPr>
                <p14:cNvContentPartPr/>
                <p14:nvPr/>
              </p14:nvContentPartPr>
              <p14:xfrm>
                <a:off x="6458723" y="4475910"/>
                <a:ext cx="203400" cy="18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803E2F-6959-2C51-ABBE-D08CD501E4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0723" y="4458270"/>
                  <a:ext cx="239040" cy="2178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122" name="Picture 2" descr="Bicep for Visual Studio">
              <a:extLst>
                <a:ext uri="{FF2B5EF4-FFF2-40B4-BE49-F238E27FC236}">
                  <a16:creationId xmlns:a16="http://schemas.microsoft.com/office/drawing/2014/main" id="{41BEAD64-7527-4948-9E3D-CC2E7AD53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214" y="3532426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939246-3D17-FFBB-A40C-AFFECC15816D}"/>
              </a:ext>
            </a:extLst>
          </p:cNvPr>
          <p:cNvGrpSpPr/>
          <p:nvPr/>
        </p:nvGrpSpPr>
        <p:grpSpPr>
          <a:xfrm>
            <a:off x="4942403" y="3359910"/>
            <a:ext cx="507960" cy="951480"/>
            <a:chOff x="4942403" y="3359910"/>
            <a:chExt cx="50796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14:cNvPr>
                <p14:cNvContentPartPr/>
                <p14:nvPr/>
              </p14:nvContentPartPr>
              <p14:xfrm>
                <a:off x="4942403" y="3359910"/>
                <a:ext cx="435960" cy="909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8E31AE1-D46F-B299-A7CA-0A59E933C0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403" y="3341910"/>
                  <a:ext cx="47160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14:cNvPr>
                <p14:cNvContentPartPr/>
                <p14:nvPr/>
              </p14:nvContentPartPr>
              <p14:xfrm>
                <a:off x="5276483" y="4148670"/>
                <a:ext cx="173880" cy="16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E65C04-5772-DF19-E408-3DC5776A50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58483" y="4130670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3" name="Picture 2" descr="Bicep for Visual Studio">
              <a:extLst>
                <a:ext uri="{FF2B5EF4-FFF2-40B4-BE49-F238E27FC236}">
                  <a16:creationId xmlns:a16="http://schemas.microsoft.com/office/drawing/2014/main" id="{464F0884-4A23-216D-5D20-229A7E6F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595" y="3617935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Hidden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SystemData</a:t>
            </a:r>
            <a:r>
              <a:rPr lang="en-US" dirty="0">
                <a:ea typeface="Roboto" panose="02000000000000000000" pitchFamily="2" charset="0"/>
              </a:rPr>
              <a:t> property for resource metadata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If supported by the resource – Check API version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pPr lvl="1"/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But not yet* with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bARGE</a:t>
            </a: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65791-AA42-D476-6840-3DC759142146}"/>
              </a:ext>
            </a:extLst>
          </p:cNvPr>
          <p:cNvSpPr txBox="1"/>
          <p:nvPr/>
        </p:nvSpPr>
        <p:spPr>
          <a:xfrm>
            <a:off x="5940152" y="4659982"/>
            <a:ext cx="3110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FFCC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*may be added if it’s reasonable</a:t>
            </a: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B59F-A22A-B94C-3A69-FCD60FC70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FCBF2E-60A1-1C12-D58D-A1E0EBC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Alerts with Azure Resource Graph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F8AE0F-1BB1-4BE2-CA09-86619D28F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a typeface="Roboto" panose="02000000000000000000" pitchFamily="2" charset="0"/>
              </a:rPr>
              <a:t>Don’t forget Azure Policy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Alerts are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reactive</a:t>
            </a:r>
          </a:p>
          <a:p>
            <a:r>
              <a:rPr lang="en-US" dirty="0">
                <a:ea typeface="Roboto" panose="02000000000000000000" pitchFamily="2" charset="0"/>
              </a:rPr>
              <a:t>Examples of potentially interesting ARG alerts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FinOps – Someone creates </a:t>
            </a:r>
            <a:r>
              <a:rPr lang="en-US" dirty="0">
                <a:solidFill>
                  <a:srgbClr val="FFCC01"/>
                </a:solidFill>
                <a:ea typeface="Roboto" panose="02000000000000000000" pitchFamily="2" charset="0"/>
              </a:rPr>
              <a:t>allowed</a:t>
            </a:r>
            <a:r>
              <a:rPr lang="en-US" dirty="0">
                <a:ea typeface="Roboto" panose="02000000000000000000" pitchFamily="2" charset="0"/>
              </a:rPr>
              <a:t>, but high-cost resources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Operational – </a:t>
            </a:r>
            <a:r>
              <a:rPr lang="en-US" dirty="0" err="1">
                <a:solidFill>
                  <a:srgbClr val="FFCC01"/>
                </a:solidFill>
                <a:ea typeface="Roboto" panose="02000000000000000000" pitchFamily="2" charset="0"/>
              </a:rPr>
              <a:t>ResourceChanges</a:t>
            </a:r>
            <a:r>
              <a:rPr lang="en-US" dirty="0">
                <a:ea typeface="Roboto" panose="02000000000000000000" pitchFamily="2" charset="0"/>
              </a:rPr>
              <a:t> in sensitive scopes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Security – </a:t>
            </a:r>
            <a:r>
              <a:rPr lang="en-US">
                <a:ea typeface="Roboto" panose="02000000000000000000" pitchFamily="2" charset="0"/>
              </a:rPr>
              <a:t>Resource-related events</a:t>
            </a:r>
            <a:endParaRPr lang="en-US" dirty="0">
              <a:ea typeface="Roboto" panose="02000000000000000000" pitchFamily="2" charset="0"/>
            </a:endParaRPr>
          </a:p>
          <a:p>
            <a:r>
              <a:rPr lang="en-US" dirty="0">
                <a:ea typeface="Roboto" panose="02000000000000000000" pitchFamily="2" charset="0"/>
              </a:rPr>
              <a:t>Alerts need access permissions for ARG</a:t>
            </a:r>
          </a:p>
          <a:p>
            <a:r>
              <a:rPr lang="en-US" dirty="0">
                <a:ea typeface="Roboto" panose="02000000000000000000" pitchFamily="2" charset="0"/>
              </a:rPr>
              <a:t>Limitations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Cannot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  <a:r>
              <a:rPr lang="en-US" dirty="0">
                <a:ea typeface="Roboto" panose="02000000000000000000" pitchFamily="2" charset="0"/>
              </a:rPr>
              <a:t> multiple ARG tables,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union</a:t>
            </a:r>
            <a:r>
              <a:rPr lang="en-US" dirty="0">
                <a:ea typeface="Roboto" panose="02000000000000000000" pitchFamily="2" charset="0"/>
              </a:rPr>
              <a:t> works</a:t>
            </a:r>
          </a:p>
          <a:p>
            <a:pPr lvl="1"/>
            <a:r>
              <a:rPr lang="en-US" dirty="0">
                <a:ea typeface="Roboto" panose="02000000000000000000" pitchFamily="2" charset="0"/>
              </a:rPr>
              <a:t>Only 1000 records</a:t>
            </a:r>
          </a:p>
          <a:p>
            <a:pPr lvl="1"/>
            <a:endParaRPr lang="en-US" dirty="0">
              <a:ea typeface="Roboto" panose="02000000000000000000" pitchFamily="2" charset="0"/>
            </a:endParaRPr>
          </a:p>
          <a:p>
            <a:pPr lvl="1"/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7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6465-5295-66A9-D292-B039611B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256A13A0-81B8-4E8C-F895-76710DCBE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C3AA10C-5926-2DDD-7A84-4FE0B42C0727}"/>
              </a:ext>
            </a:extLst>
          </p:cNvPr>
          <p:cNvSpPr txBox="1">
            <a:spLocks/>
          </p:cNvSpPr>
          <p:nvPr/>
        </p:nvSpPr>
        <p:spPr>
          <a:xfrm>
            <a:off x="35496" y="195486"/>
            <a:ext cx="3816424" cy="11521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Alerts with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2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1000 records per query response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</a:rPr>
              <a:t>Implement pagination</a:t>
            </a:r>
          </a:p>
          <a:p>
            <a:r>
              <a:rPr lang="en-US" sz="2400" dirty="0"/>
              <a:t>      15 queries /       5 seconds /       User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x-</a:t>
            </a:r>
            <a:r>
              <a:rPr lang="en-US" sz="20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ms</a:t>
            </a:r>
            <a:r>
              <a:rPr lang="en-US" sz="20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-user-quota-remaining</a:t>
            </a:r>
            <a:endParaRPr lang="en-US" sz="2000" dirty="0">
              <a:solidFill>
                <a:srgbClr val="FFCC01"/>
              </a:solidFill>
            </a:endParaRPr>
          </a:p>
          <a:p>
            <a:r>
              <a:rPr lang="en-US" sz="2400" dirty="0"/>
              <a:t>10 000 subscriptions limit for wide queries</a:t>
            </a:r>
          </a:p>
          <a:p>
            <a:pPr lvl="1"/>
            <a:endParaRPr lang="en-US" sz="2000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07CCB-8E4A-3546-5E7E-CA419B52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791" y="2384612"/>
            <a:ext cx="374276" cy="3742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552A5D-76BE-BA1D-63AA-4BA8A6DB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395739"/>
            <a:ext cx="373106" cy="3731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77790-6A90-8588-83CA-615A85BA8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591" y="2395739"/>
            <a:ext cx="373107" cy="3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B0637-8005-B5AC-8E12-14B25223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8AA0-14F7-9D7A-8FAC-2A984B93D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686800" cy="2663825"/>
          </a:xfrm>
        </p:spPr>
        <p:txBody>
          <a:bodyPr/>
          <a:lstStyle/>
          <a:p>
            <a:r>
              <a:rPr lang="en-US" sz="2400" dirty="0">
                <a:ea typeface="Roboto" panose="02000000000000000000" pitchFamily="2" charset="0"/>
              </a:rPr>
              <a:t>   4000 queries /      Minute /      User /     Subscription</a:t>
            </a:r>
          </a:p>
          <a:p>
            <a:r>
              <a:rPr lang="en-US" sz="2400" dirty="0">
                <a:ea typeface="Roboto" panose="02000000000000000000" pitchFamily="2" charset="0"/>
              </a:rPr>
              <a:t>Redirect ARM API requests to ARG</a:t>
            </a:r>
            <a:endParaRPr lang="en-US" dirty="0">
              <a:ea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  <a:p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370A9-87CD-8515-0E40-0E7030EB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 GET/LIST API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4F0354-FC97-4D54-91FD-27FB1EBC4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84" y="1608258"/>
            <a:ext cx="324665" cy="324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B16701-F2DD-8C39-FE94-5F0FD7F80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680" y="1586558"/>
            <a:ext cx="373106" cy="3731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5C6629-B94D-3F12-2502-958A4CBAC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6" y="1585388"/>
            <a:ext cx="374276" cy="3742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B887CA-5636-D78C-1754-CF5E7E7CA5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8633" y="1563688"/>
            <a:ext cx="395976" cy="395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43A58-9911-D4A3-627B-A848C9CAABF2}"/>
              </a:ext>
            </a:extLst>
          </p:cNvPr>
          <p:cNvSpPr txBox="1"/>
          <p:nvPr/>
        </p:nvSpPr>
        <p:spPr>
          <a:xfrm>
            <a:off x="9396536" y="3324315"/>
            <a:ext cx="23979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https://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management.azure.com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/subscriptions/{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subscriptionId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resourceGroups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resourceGroup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}/providers/{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providerNamespace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resourceType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}/{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resourceName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}?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-version={</a:t>
            </a:r>
            <a:r>
              <a:rPr lang="en-US" dirty="0" err="1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apiVersion</a:t>
            </a:r>
            <a:r>
              <a:rPr lang="en-US" dirty="0">
                <a:solidFill>
                  <a:srgbClr val="B0FFFF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E3E12-01C9-5EAA-8670-7B501B043B24}"/>
              </a:ext>
            </a:extLst>
          </p:cNvPr>
          <p:cNvSpPr txBox="1"/>
          <p:nvPr/>
        </p:nvSpPr>
        <p:spPr>
          <a:xfrm>
            <a:off x="741150" y="2421118"/>
            <a:ext cx="135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&amp;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useResourceGraph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=true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14:cNvPr>
              <p14:cNvContentPartPr/>
              <p14:nvPr/>
            </p14:nvContentPartPr>
            <p14:xfrm>
              <a:off x="1043608" y="3508801"/>
              <a:ext cx="3110760" cy="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96C7CD-40F5-30DB-41F5-124979752A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68" y="3400801"/>
                <a:ext cx="32184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-3.12257 1.23457E-6 " pathEditMode="relative" rAng="0" ptsTypes="AA">
                                      <p:cBhvr>
                                        <p:cTn id="51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-1.48148E-6 L 0.16198 -1.48148E-6 C 0.23472 -1.48148E-6 0.32448 0.04846 0.32448 0.08766 L 0.32448 0.17562 " pathEditMode="relative" rAng="0" ptsTypes="AAAA">
                                      <p:cBhvr>
                                        <p:cTn id="6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10" grpId="0"/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C34A-5A82-D407-B776-7C73BF37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187C17B-91A5-280E-B68E-D34456F7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Azure Resource Graph in Dashboards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C08546-BF68-66A7-FFDC-DD245C776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4152" y="1463754"/>
            <a:ext cx="2635696" cy="26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DEB93-E2BD-6940-7F5C-73136257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over a city&#10;&#10;Description automatically generated">
            <a:extLst>
              <a:ext uri="{FF2B5EF4-FFF2-40B4-BE49-F238E27FC236}">
                <a16:creationId xmlns:a16="http://schemas.microsoft.com/office/drawing/2014/main" id="{F03767D1-2EAC-F352-6622-2D1294B78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" t="6184" r="2166" b="10241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385192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1835696 w 9144000"/>
              <a:gd name="connsiteY3" fmla="*/ 5143500 h 5143500"/>
              <a:gd name="connsiteX4" fmla="*/ 1835696 w 9144000"/>
              <a:gd name="connsiteY4" fmla="*/ 4632458 h 5143500"/>
              <a:gd name="connsiteX5" fmla="*/ 1359164 w 9144000"/>
              <a:gd name="connsiteY5" fmla="*/ 4155926 h 5143500"/>
              <a:gd name="connsiteX6" fmla="*/ 0 w 9144000"/>
              <a:gd name="connsiteY6" fmla="*/ 4155926 h 5143500"/>
              <a:gd name="connsiteX7" fmla="*/ 0 w 9144000"/>
              <a:gd name="connsiteY7" fmla="*/ 1419622 h 5143500"/>
              <a:gd name="connsiteX8" fmla="*/ 3222208 w 9144000"/>
              <a:gd name="connsiteY8" fmla="*/ 1419622 h 5143500"/>
              <a:gd name="connsiteX9" fmla="*/ 3851920 w 9144000"/>
              <a:gd name="connsiteY9" fmla="*/ 78991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5143500">
                <a:moveTo>
                  <a:pt x="385192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1835696" y="5143500"/>
                </a:lnTo>
                <a:lnTo>
                  <a:pt x="1835696" y="4632458"/>
                </a:lnTo>
                <a:cubicBezTo>
                  <a:pt x="1835696" y="4369277"/>
                  <a:pt x="1622345" y="4155926"/>
                  <a:pt x="1359164" y="4155926"/>
                </a:cubicBezTo>
                <a:lnTo>
                  <a:pt x="0" y="4155926"/>
                </a:lnTo>
                <a:lnTo>
                  <a:pt x="0" y="1419622"/>
                </a:lnTo>
                <a:lnTo>
                  <a:pt x="3222208" y="1419622"/>
                </a:lnTo>
                <a:cubicBezTo>
                  <a:pt x="3569988" y="1419622"/>
                  <a:pt x="3851920" y="1137690"/>
                  <a:pt x="3851920" y="78991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41CD0449-6B82-7F30-33B3-68F98B9303B1}"/>
              </a:ext>
            </a:extLst>
          </p:cNvPr>
          <p:cNvSpPr txBox="1">
            <a:spLocks/>
          </p:cNvSpPr>
          <p:nvPr/>
        </p:nvSpPr>
        <p:spPr>
          <a:xfrm>
            <a:off x="35496" y="0"/>
            <a:ext cx="3888432" cy="146798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Dashboards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ARG</a:t>
            </a:r>
            <a:b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  <a:endParaRPr lang="en-US" dirty="0">
              <a:solidFill>
                <a:srgbClr val="B0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400" dirty="0">
                <a:solidFill>
                  <a:srgbClr val="FFCC01"/>
                </a:solidFill>
                <a:ea typeface="Roboto" panose="02000000000000000000" pitchFamily="2" charset="0"/>
              </a:rPr>
              <a:t>A subset of the KQL supported by Azure Monitor/Log Analytics, Data Explorer, Sentinel</a:t>
            </a:r>
            <a:endParaRPr lang="en-US" sz="1600" dirty="0">
              <a:solidFill>
                <a:srgbClr val="FFCC01"/>
              </a:solidFill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4201265" y="2461270"/>
            <a:ext cx="3441351" cy="467244"/>
            <a:chOff x="4156776" y="2579638"/>
            <a:chExt cx="3130629" cy="4250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 rot="21514194">
                <a:off x="4198016" y="2579638"/>
                <a:ext cx="3089389" cy="425056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514194">
                  <a:off x="4181641" y="2563592"/>
                  <a:ext cx="3121812" cy="457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335331">
                <a:off x="4156776" y="2635637"/>
                <a:ext cx="3098520" cy="30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5331">
                  <a:off x="4140728" y="2619256"/>
                  <a:ext cx="3130943" cy="34203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10061</TotalTime>
  <Words>736</Words>
  <Application>Microsoft Macintosh PowerPoint</Application>
  <PresentationFormat>On-screen Show (16:9)</PresentationFormat>
  <Paragraphs>170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Ways to use Azure Resource Graph</vt:lpstr>
      <vt:lpstr>ARG KQL Syntax</vt:lpstr>
      <vt:lpstr>Example Query</vt:lpstr>
      <vt:lpstr>Example Query</vt:lpstr>
      <vt:lpstr>Example Query</vt:lpstr>
      <vt:lpstr>PowerPoint Presentation</vt:lpstr>
      <vt:lpstr>Sharing Queries</vt:lpstr>
      <vt:lpstr>Tips &amp; Tricks</vt:lpstr>
      <vt:lpstr>Alerts with Azure Resource Graph</vt:lpstr>
      <vt:lpstr>PowerPoint Presentation</vt:lpstr>
      <vt:lpstr>Limitations</vt:lpstr>
      <vt:lpstr>ARG GET/LIST API</vt:lpstr>
      <vt:lpstr>Azure Resource Graph in Dashboards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300</cp:revision>
  <dcterms:created xsi:type="dcterms:W3CDTF">2012-11-21T10:27:26Z</dcterms:created>
  <dcterms:modified xsi:type="dcterms:W3CDTF">2025-10-29T21:16:16Z</dcterms:modified>
</cp:coreProperties>
</file>